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409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pic>
        <p:nvPicPr>
          <p:cNvPr id="4" name="Image 2" descr="preencoded.png"/>
          <p:cNvPicPr>
            <a:picLocks noChangeAspect="1"/>
          </p:cNvPicPr>
          <p:nvPr/>
        </p:nvPicPr>
        <p:blipFill>
          <a:blip r:embed="rId5"/>
          <a:stretch>
            <a:fillRect/>
          </a:stretch>
        </p:blipFill>
        <p:spPr>
          <a:xfrm>
            <a:off x="685800" y="6108192"/>
            <a:ext cx="13267944" cy="27432"/>
          </a:xfrm>
          <a:prstGeom prst="rect">
            <a:avLst/>
          </a:prstGeom>
        </p:spPr>
      </p:pic>
      <p:sp>
        <p:nvSpPr>
          <p:cNvPr id="5" name="Text 0"/>
          <p:cNvSpPr/>
          <p:nvPr/>
        </p:nvSpPr>
        <p:spPr>
          <a:xfrm>
            <a:off x="685800" y="4206240"/>
            <a:ext cx="13267944" cy="1682496"/>
          </a:xfrm>
          <a:prstGeom prst="rect">
            <a:avLst/>
          </a:prstGeom>
          <a:noFill/>
          <a:ln/>
        </p:spPr>
        <p:txBody>
          <a:bodyPr wrap="square" lIns="0" tIns="0" rIns="0" bIns="0" rtlCol="0" anchor="ctr"/>
          <a:lstStyle/>
          <a:p>
            <a:pPr marL="0" indent="0" algn="l">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Foodie Express: Online Food Delivery System</a:t>
            </a:r>
            <a:endParaRPr lang="en-US" sz="5290" dirty="0"/>
          </a:p>
        </p:txBody>
      </p:sp>
      <p:sp>
        <p:nvSpPr>
          <p:cNvPr id="6" name="TextBox 5">
            <a:extLst>
              <a:ext uri="{FF2B5EF4-FFF2-40B4-BE49-F238E27FC236}">
                <a16:creationId xmlns:a16="http://schemas.microsoft.com/office/drawing/2014/main" id="{8F1AE1FF-C608-7118-35FB-98A30890E902}"/>
              </a:ext>
            </a:extLst>
          </p:cNvPr>
          <p:cNvSpPr txBox="1"/>
          <p:nvPr/>
        </p:nvSpPr>
        <p:spPr>
          <a:xfrm>
            <a:off x="10262938" y="6540852"/>
            <a:ext cx="3874168" cy="646331"/>
          </a:xfrm>
          <a:prstGeom prst="rect">
            <a:avLst/>
          </a:prstGeom>
          <a:noFill/>
        </p:spPr>
        <p:txBody>
          <a:bodyPr wrap="square" rtlCol="0">
            <a:spAutoFit/>
          </a:bodyPr>
          <a:lstStyle/>
          <a:p>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P.Jagadeesh Kumar</a:t>
            </a:r>
          </a:p>
          <a:p>
            <a:r>
              <a:rPr lang="en-US" dirty="0">
                <a:solidFill>
                  <a:schemeClr val="accent4">
                    <a:lumMod val="20000"/>
                    <a:lumOff val="80000"/>
                  </a:schemeClr>
                </a:solidFill>
                <a:latin typeface="Times New Roman" panose="02020603050405020304" pitchFamily="18" charset="0"/>
                <a:cs typeface="Times New Roman" panose="02020603050405020304" pitchFamily="18" charset="0"/>
              </a:rPr>
              <a:t>jagadeeshpuppala01@gmail.com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1636776"/>
            <a:ext cx="4297680" cy="5577840"/>
          </a:xfrm>
          <a:prstGeom prst="rect">
            <a:avLst/>
          </a:prstGeom>
        </p:spPr>
      </p:pic>
      <p:pic>
        <p:nvPicPr>
          <p:cNvPr id="5" name="Image 3" descr="preencoded.png"/>
          <p:cNvPicPr>
            <a:picLocks noChangeAspect="1"/>
          </p:cNvPicPr>
          <p:nvPr/>
        </p:nvPicPr>
        <p:blipFill>
          <a:blip r:embed="rId5"/>
          <a:stretch>
            <a:fillRect/>
          </a:stretch>
        </p:blipFill>
        <p:spPr>
          <a:xfrm>
            <a:off x="5175504" y="1636776"/>
            <a:ext cx="4297680" cy="5577840"/>
          </a:xfrm>
          <a:prstGeom prst="rect">
            <a:avLst/>
          </a:prstGeom>
        </p:spPr>
      </p:pic>
      <p:pic>
        <p:nvPicPr>
          <p:cNvPr id="6" name="Image 4" descr="preencoded.png"/>
          <p:cNvPicPr>
            <a:picLocks noChangeAspect="1"/>
          </p:cNvPicPr>
          <p:nvPr/>
        </p:nvPicPr>
        <p:blipFill>
          <a:blip r:embed="rId5"/>
          <a:stretch>
            <a:fillRect/>
          </a:stretch>
        </p:blipFill>
        <p:spPr>
          <a:xfrm>
            <a:off x="9656064" y="1636776"/>
            <a:ext cx="4297680" cy="5577840"/>
          </a:xfrm>
          <a:prstGeom prst="rect">
            <a:avLst/>
          </a:prstGeom>
        </p:spPr>
      </p:pic>
      <p:sp>
        <p:nvSpPr>
          <p:cNvPr id="7" name="Text 0"/>
          <p:cNvSpPr/>
          <p:nvPr/>
        </p:nvSpPr>
        <p:spPr>
          <a:xfrm>
            <a:off x="685800" y="804672"/>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System Features</a:t>
            </a:r>
            <a:endParaRPr lang="en-US" sz="3840" dirty="0"/>
          </a:p>
        </p:txBody>
      </p:sp>
      <p:sp>
        <p:nvSpPr>
          <p:cNvPr id="8" name="Text 1"/>
          <p:cNvSpPr/>
          <p:nvPr/>
        </p:nvSpPr>
        <p:spPr>
          <a:xfrm>
            <a:off x="914400" y="1764792"/>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User Interface:</a:t>
            </a:r>
            <a:endParaRPr lang="en-US" sz="1530" dirty="0"/>
          </a:p>
        </p:txBody>
      </p:sp>
      <p:sp>
        <p:nvSpPr>
          <p:cNvPr id="9" name="Text 2"/>
          <p:cNvSpPr/>
          <p:nvPr/>
        </p:nvSpPr>
        <p:spPr>
          <a:xfrm>
            <a:off x="914400" y="2212848"/>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Responsive design (desktop, tablet, mobile).</a:t>
            </a:r>
            <a:endParaRPr lang="en-US" sz="1530" dirty="0"/>
          </a:p>
        </p:txBody>
      </p:sp>
      <p:sp>
        <p:nvSpPr>
          <p:cNvPr id="10" name="Text 3"/>
          <p:cNvSpPr/>
          <p:nvPr/>
        </p:nvSpPr>
        <p:spPr>
          <a:xfrm>
            <a:off x="914400" y="2935224"/>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Dark/light mode toggle.</a:t>
            </a:r>
            <a:endParaRPr lang="en-US" sz="1530" dirty="0"/>
          </a:p>
        </p:txBody>
      </p:sp>
      <p:sp>
        <p:nvSpPr>
          <p:cNvPr id="11" name="Text 4"/>
          <p:cNvSpPr/>
          <p:nvPr/>
        </p:nvSpPr>
        <p:spPr>
          <a:xfrm>
            <a:off x="914400" y="3383280"/>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English, Hindi, French, and Spanish language support.</a:t>
            </a:r>
            <a:endParaRPr lang="en-US" sz="1530" dirty="0"/>
          </a:p>
        </p:txBody>
      </p:sp>
      <p:sp>
        <p:nvSpPr>
          <p:cNvPr id="12" name="Text 5"/>
          <p:cNvSpPr/>
          <p:nvPr/>
        </p:nvSpPr>
        <p:spPr>
          <a:xfrm>
            <a:off x="914400" y="4105656"/>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Voice search and auto-suggestions.</a:t>
            </a:r>
            <a:endParaRPr lang="en-US" sz="1530" dirty="0"/>
          </a:p>
        </p:txBody>
      </p:sp>
      <p:sp>
        <p:nvSpPr>
          <p:cNvPr id="13" name="Text 6"/>
          <p:cNvSpPr/>
          <p:nvPr/>
        </p:nvSpPr>
        <p:spPr>
          <a:xfrm>
            <a:off x="914400" y="4828032"/>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Wishlist/loyalty system.</a:t>
            </a:r>
            <a:endParaRPr lang="en-US" sz="1530" dirty="0"/>
          </a:p>
        </p:txBody>
      </p:sp>
      <p:sp>
        <p:nvSpPr>
          <p:cNvPr id="14" name="Text 7"/>
          <p:cNvSpPr/>
          <p:nvPr/>
        </p:nvSpPr>
        <p:spPr>
          <a:xfrm>
            <a:off x="914400" y="5276088"/>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Dietary and delivery filters.</a:t>
            </a:r>
            <a:endParaRPr lang="en-US" sz="1530" dirty="0"/>
          </a:p>
        </p:txBody>
      </p:sp>
      <p:sp>
        <p:nvSpPr>
          <p:cNvPr id="15" name="Text 8"/>
          <p:cNvSpPr/>
          <p:nvPr/>
        </p:nvSpPr>
        <p:spPr>
          <a:xfrm>
            <a:off x="5394960" y="1764792"/>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Ordering and Delivery:</a:t>
            </a:r>
            <a:endParaRPr lang="en-US" sz="1530" dirty="0"/>
          </a:p>
        </p:txBody>
      </p:sp>
      <p:sp>
        <p:nvSpPr>
          <p:cNvPr id="16" name="Text 9"/>
          <p:cNvSpPr/>
          <p:nvPr/>
        </p:nvSpPr>
        <p:spPr>
          <a:xfrm>
            <a:off x="914400" y="5724144"/>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Real-time notifications and live chat with support.</a:t>
            </a:r>
            <a:endParaRPr lang="en-US" sz="1530" dirty="0"/>
          </a:p>
        </p:txBody>
      </p:sp>
      <p:sp>
        <p:nvSpPr>
          <p:cNvPr id="17" name="Text 10"/>
          <p:cNvSpPr/>
          <p:nvPr/>
        </p:nvSpPr>
        <p:spPr>
          <a:xfrm>
            <a:off x="5394960" y="2212848"/>
            <a:ext cx="3849624" cy="82296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Browse restaurants/menus by filters (budget, delivery time, rating, distance).</a:t>
            </a:r>
            <a:endParaRPr lang="en-US" sz="1530" dirty="0"/>
          </a:p>
        </p:txBody>
      </p:sp>
      <p:sp>
        <p:nvSpPr>
          <p:cNvPr id="18" name="Text 11"/>
          <p:cNvSpPr/>
          <p:nvPr/>
        </p:nvSpPr>
        <p:spPr>
          <a:xfrm>
            <a:off x="5394960" y="3209544"/>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Customizable menu items.</a:t>
            </a:r>
            <a:endParaRPr lang="en-US" sz="1530" dirty="0"/>
          </a:p>
        </p:txBody>
      </p:sp>
      <p:sp>
        <p:nvSpPr>
          <p:cNvPr id="19" name="Text 12"/>
          <p:cNvSpPr/>
          <p:nvPr/>
        </p:nvSpPr>
        <p:spPr>
          <a:xfrm>
            <a:off x="5394960" y="3657600"/>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Cart management (add, edit, remove items).</a:t>
            </a:r>
            <a:endParaRPr lang="en-US" sz="1530" dirty="0"/>
          </a:p>
        </p:txBody>
      </p:sp>
      <p:sp>
        <p:nvSpPr>
          <p:cNvPr id="20" name="Text 13"/>
          <p:cNvSpPr/>
          <p:nvPr/>
        </p:nvSpPr>
        <p:spPr>
          <a:xfrm>
            <a:off x="5394960" y="4379976"/>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Flexible payment: card, PayPal, cash, crypto.</a:t>
            </a:r>
            <a:endParaRPr lang="en-US" sz="1530" dirty="0"/>
          </a:p>
        </p:txBody>
      </p:sp>
      <p:sp>
        <p:nvSpPr>
          <p:cNvPr id="21" name="Text 14"/>
          <p:cNvSpPr/>
          <p:nvPr/>
        </p:nvSpPr>
        <p:spPr>
          <a:xfrm>
            <a:off x="5394960" y="5102352"/>
            <a:ext cx="3849624" cy="82296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Order status: confirmed, preparing, ready, out-for-delivery, delivered.</a:t>
            </a:r>
            <a:endParaRPr lang="en-US" sz="1530" dirty="0"/>
          </a:p>
        </p:txBody>
      </p:sp>
      <p:sp>
        <p:nvSpPr>
          <p:cNvPr id="22" name="Text 15"/>
          <p:cNvSpPr/>
          <p:nvPr/>
        </p:nvSpPr>
        <p:spPr>
          <a:xfrm>
            <a:off x="5394960" y="6089904"/>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Live map tracking &amp; driver contact.</a:t>
            </a:r>
            <a:endParaRPr lang="en-US" sz="1530" dirty="0"/>
          </a:p>
        </p:txBody>
      </p:sp>
      <p:sp>
        <p:nvSpPr>
          <p:cNvPr id="23" name="Text 16"/>
          <p:cNvSpPr/>
          <p:nvPr/>
        </p:nvSpPr>
        <p:spPr>
          <a:xfrm>
            <a:off x="5394960" y="6812280"/>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Ratings/reviews post-delivery.</a:t>
            </a:r>
            <a:endParaRPr lang="en-US" sz="1530" dirty="0"/>
          </a:p>
        </p:txBody>
      </p:sp>
      <p:sp>
        <p:nvSpPr>
          <p:cNvPr id="24" name="Text 17"/>
          <p:cNvSpPr/>
          <p:nvPr/>
        </p:nvSpPr>
        <p:spPr>
          <a:xfrm>
            <a:off x="9884664" y="1764792"/>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Admin &amp; Restaurant Dashboards:</a:t>
            </a:r>
            <a:endParaRPr lang="en-US" sz="1530" dirty="0"/>
          </a:p>
        </p:txBody>
      </p:sp>
      <p:sp>
        <p:nvSpPr>
          <p:cNvPr id="25" name="Text 18"/>
          <p:cNvSpPr/>
          <p:nvPr/>
        </p:nvSpPr>
        <p:spPr>
          <a:xfrm>
            <a:off x="9884664" y="2212848"/>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Analytics dashboard (orders, revenue, trends).</a:t>
            </a:r>
            <a:endParaRPr lang="en-US" sz="1530" dirty="0"/>
          </a:p>
        </p:txBody>
      </p:sp>
      <p:sp>
        <p:nvSpPr>
          <p:cNvPr id="26" name="Text 19"/>
          <p:cNvSpPr/>
          <p:nvPr/>
        </p:nvSpPr>
        <p:spPr>
          <a:xfrm>
            <a:off x="9884664" y="2935224"/>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Restaurant and food item management.</a:t>
            </a:r>
            <a:endParaRPr lang="en-US" sz="1530" dirty="0"/>
          </a:p>
        </p:txBody>
      </p:sp>
      <p:sp>
        <p:nvSpPr>
          <p:cNvPr id="27" name="Text 20"/>
          <p:cNvSpPr/>
          <p:nvPr/>
        </p:nvSpPr>
        <p:spPr>
          <a:xfrm>
            <a:off x="9884664" y="3657600"/>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Order and user management.</a:t>
            </a:r>
            <a:endParaRPr lang="en-US" sz="1530" dirty="0"/>
          </a:p>
        </p:txBody>
      </p:sp>
      <p:sp>
        <p:nvSpPr>
          <p:cNvPr id="28" name="Text 21"/>
          <p:cNvSpPr/>
          <p:nvPr/>
        </p:nvSpPr>
        <p:spPr>
          <a:xfrm>
            <a:off x="9884664" y="4105656"/>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Performance, feedback, and role-based views.</a:t>
            </a:r>
            <a:endParaRPr lang="en-US" sz="15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05</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System Design &amp; Architecture</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04088" y="2551176"/>
            <a:ext cx="6510528" cy="2267712"/>
          </a:xfrm>
          <a:prstGeom prst="rect">
            <a:avLst/>
          </a:prstGeom>
        </p:spPr>
      </p:pic>
      <p:pic>
        <p:nvPicPr>
          <p:cNvPr id="5" name="Image 3" descr="preencoded.png"/>
          <p:cNvPicPr>
            <a:picLocks noChangeAspect="1"/>
          </p:cNvPicPr>
          <p:nvPr/>
        </p:nvPicPr>
        <p:blipFill>
          <a:blip r:embed="rId6"/>
          <a:stretch>
            <a:fillRect/>
          </a:stretch>
        </p:blipFill>
        <p:spPr>
          <a:xfrm>
            <a:off x="704088" y="5559552"/>
            <a:ext cx="6510528" cy="740664"/>
          </a:xfrm>
          <a:prstGeom prst="rect">
            <a:avLst/>
          </a:prstGeom>
        </p:spPr>
      </p:pic>
      <p:pic>
        <p:nvPicPr>
          <p:cNvPr id="6" name="Image 4" descr="preencoded.png"/>
          <p:cNvPicPr>
            <a:picLocks noChangeAspect="1"/>
          </p:cNvPicPr>
          <p:nvPr/>
        </p:nvPicPr>
        <p:blipFill>
          <a:blip r:embed="rId5"/>
          <a:stretch>
            <a:fillRect/>
          </a:stretch>
        </p:blipFill>
        <p:spPr>
          <a:xfrm>
            <a:off x="7434072" y="2551176"/>
            <a:ext cx="6510528" cy="2267712"/>
          </a:xfrm>
          <a:prstGeom prst="rect">
            <a:avLst/>
          </a:prstGeom>
        </p:spPr>
      </p:pic>
      <p:pic>
        <p:nvPicPr>
          <p:cNvPr id="7" name="Image 5" descr="preencoded.png"/>
          <p:cNvPicPr>
            <a:picLocks noChangeAspect="1"/>
          </p:cNvPicPr>
          <p:nvPr/>
        </p:nvPicPr>
        <p:blipFill>
          <a:blip r:embed="rId6"/>
          <a:stretch>
            <a:fillRect/>
          </a:stretch>
        </p:blipFill>
        <p:spPr>
          <a:xfrm>
            <a:off x="7434072" y="5559552"/>
            <a:ext cx="6510528" cy="740664"/>
          </a:xfrm>
          <a:prstGeom prst="rect">
            <a:avLst/>
          </a:prstGeom>
        </p:spPr>
      </p:pic>
      <p:sp>
        <p:nvSpPr>
          <p:cNvPr id="8" name="Text 0"/>
          <p:cNvSpPr/>
          <p:nvPr/>
        </p:nvSpPr>
        <p:spPr>
          <a:xfrm>
            <a:off x="685800" y="1709928"/>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System Design &amp; Architecture</a:t>
            </a:r>
            <a:endParaRPr lang="en-US" sz="3840" dirty="0"/>
          </a:p>
        </p:txBody>
      </p:sp>
      <p:sp>
        <p:nvSpPr>
          <p:cNvPr id="9" name="Text 1"/>
          <p:cNvSpPr/>
          <p:nvPr/>
        </p:nvSpPr>
        <p:spPr>
          <a:xfrm>
            <a:off x="896112" y="2651760"/>
            <a:ext cx="6117336"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Frontend:</a:t>
            </a:r>
            <a:endParaRPr lang="en-US" sz="1530" dirty="0"/>
          </a:p>
        </p:txBody>
      </p:sp>
      <p:sp>
        <p:nvSpPr>
          <p:cNvPr id="10" name="Text 2"/>
          <p:cNvSpPr/>
          <p:nvPr/>
        </p:nvSpPr>
        <p:spPr>
          <a:xfrm>
            <a:off x="896112" y="3099816"/>
            <a:ext cx="6117336"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Modern HTML5, CSS3 (with custom properties/themes), JavaScript ES6+.</a:t>
            </a:r>
            <a:endParaRPr lang="en-US" sz="1530" dirty="0"/>
          </a:p>
        </p:txBody>
      </p:sp>
      <p:sp>
        <p:nvSpPr>
          <p:cNvPr id="11" name="Text 3"/>
          <p:cNvSpPr/>
          <p:nvPr/>
        </p:nvSpPr>
        <p:spPr>
          <a:xfrm>
            <a:off x="896112" y="3822192"/>
            <a:ext cx="6117336"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Single-page application (SPA) structure.</a:t>
            </a:r>
            <a:endParaRPr lang="en-US" sz="1530" dirty="0"/>
          </a:p>
        </p:txBody>
      </p:sp>
      <p:sp>
        <p:nvSpPr>
          <p:cNvPr id="12" name="Text 4"/>
          <p:cNvSpPr/>
          <p:nvPr/>
        </p:nvSpPr>
        <p:spPr>
          <a:xfrm>
            <a:off x="896112" y="4270248"/>
            <a:ext cx="6117336"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Components: navbar, chat, modals, notifications.</a:t>
            </a:r>
            <a:endParaRPr lang="en-US" sz="1530" dirty="0"/>
          </a:p>
        </p:txBody>
      </p:sp>
      <p:sp>
        <p:nvSpPr>
          <p:cNvPr id="13" name="Text 5"/>
          <p:cNvSpPr/>
          <p:nvPr/>
        </p:nvSpPr>
        <p:spPr>
          <a:xfrm>
            <a:off x="685800" y="5047488"/>
            <a:ext cx="1326794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ER Diagram (Summary):</a:t>
            </a:r>
            <a:endParaRPr lang="en-US" sz="1530" dirty="0"/>
          </a:p>
        </p:txBody>
      </p:sp>
      <p:sp>
        <p:nvSpPr>
          <p:cNvPr id="14" name="Text 6"/>
          <p:cNvSpPr/>
          <p:nvPr/>
        </p:nvSpPr>
        <p:spPr>
          <a:xfrm>
            <a:off x="896112" y="5650992"/>
            <a:ext cx="6117336"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User ←→ Order ←→ Restaurant ←→ MenuItem.</a:t>
            </a:r>
            <a:endParaRPr lang="en-US" sz="1530" dirty="0"/>
          </a:p>
        </p:txBody>
      </p:sp>
      <p:sp>
        <p:nvSpPr>
          <p:cNvPr id="15" name="Text 7"/>
          <p:cNvSpPr/>
          <p:nvPr/>
        </p:nvSpPr>
        <p:spPr>
          <a:xfrm>
            <a:off x="7626096" y="2651760"/>
            <a:ext cx="6117336"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Backend (suggested for real deployment):</a:t>
            </a:r>
            <a:endParaRPr lang="en-US" sz="1530" dirty="0"/>
          </a:p>
        </p:txBody>
      </p:sp>
      <p:sp>
        <p:nvSpPr>
          <p:cNvPr id="16" name="Text 8"/>
          <p:cNvSpPr/>
          <p:nvPr/>
        </p:nvSpPr>
        <p:spPr>
          <a:xfrm>
            <a:off x="7626096" y="3099816"/>
            <a:ext cx="6117336"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RESTful APIs (Node.js, Django, or Spring Boot).</a:t>
            </a:r>
            <a:endParaRPr lang="en-US" sz="1530" dirty="0"/>
          </a:p>
        </p:txBody>
      </p:sp>
      <p:sp>
        <p:nvSpPr>
          <p:cNvPr id="17" name="Text 9"/>
          <p:cNvSpPr/>
          <p:nvPr/>
        </p:nvSpPr>
        <p:spPr>
          <a:xfrm>
            <a:off x="7626096" y="3547872"/>
            <a:ext cx="6117336"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Database (MySQL, MongoDB, or SQLite).</a:t>
            </a:r>
            <a:endParaRPr lang="en-US" sz="1530" dirty="0"/>
          </a:p>
        </p:txBody>
      </p:sp>
      <p:sp>
        <p:nvSpPr>
          <p:cNvPr id="18" name="Text 10"/>
          <p:cNvSpPr/>
          <p:nvPr/>
        </p:nvSpPr>
        <p:spPr>
          <a:xfrm>
            <a:off x="7626096" y="3995928"/>
            <a:ext cx="6117336"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Authentication/authorization (JWT, sessions).</a:t>
            </a:r>
            <a:endParaRPr lang="en-US" sz="1530" dirty="0"/>
          </a:p>
        </p:txBody>
      </p:sp>
      <p:sp>
        <p:nvSpPr>
          <p:cNvPr id="19" name="Text 11"/>
          <p:cNvSpPr/>
          <p:nvPr/>
        </p:nvSpPr>
        <p:spPr>
          <a:xfrm>
            <a:off x="7626096" y="4443984"/>
            <a:ext cx="6117336"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Secure storage of orders, users, restaurants, payments.</a:t>
            </a:r>
            <a:endParaRPr lang="en-US" sz="1530" dirty="0"/>
          </a:p>
        </p:txBody>
      </p:sp>
      <p:sp>
        <p:nvSpPr>
          <p:cNvPr id="20" name="Text 12"/>
          <p:cNvSpPr/>
          <p:nvPr/>
        </p:nvSpPr>
        <p:spPr>
          <a:xfrm>
            <a:off x="7626096" y="5650992"/>
            <a:ext cx="6117336"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Admin, DeliveryPartner, Wishlist, Review, Notification, LoyaltyPoints tables/entities in DB.</a:t>
            </a:r>
            <a:endParaRPr lang="en-US" sz="153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06</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User Flow &amp; Use Cases</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685800" y="2926080"/>
            <a:ext cx="4050792" cy="1819656"/>
          </a:xfrm>
          <a:prstGeom prst="rect">
            <a:avLst/>
          </a:prstGeom>
        </p:spPr>
      </p:pic>
      <p:pic>
        <p:nvPicPr>
          <p:cNvPr id="5" name="Image 3" descr="preencoded.png"/>
          <p:cNvPicPr>
            <a:picLocks noChangeAspect="1"/>
          </p:cNvPicPr>
          <p:nvPr/>
        </p:nvPicPr>
        <p:blipFill>
          <a:blip r:embed="rId6"/>
          <a:stretch>
            <a:fillRect/>
          </a:stretch>
        </p:blipFill>
        <p:spPr>
          <a:xfrm>
            <a:off x="685800" y="4928616"/>
            <a:ext cx="4050792" cy="996696"/>
          </a:xfrm>
          <a:prstGeom prst="rect">
            <a:avLst/>
          </a:prstGeom>
        </p:spPr>
      </p:pic>
      <p:pic>
        <p:nvPicPr>
          <p:cNvPr id="6" name="Image 4" descr="preencoded.png"/>
          <p:cNvPicPr>
            <a:picLocks noChangeAspect="1"/>
          </p:cNvPicPr>
          <p:nvPr/>
        </p:nvPicPr>
        <p:blipFill>
          <a:blip r:embed="rId5"/>
          <a:stretch>
            <a:fillRect/>
          </a:stretch>
        </p:blipFill>
        <p:spPr>
          <a:xfrm>
            <a:off x="4928616" y="2926080"/>
            <a:ext cx="4050792" cy="1819656"/>
          </a:xfrm>
          <a:prstGeom prst="rect">
            <a:avLst/>
          </a:prstGeom>
        </p:spPr>
      </p:pic>
      <p:pic>
        <p:nvPicPr>
          <p:cNvPr id="7" name="Image 5" descr="preencoded.png"/>
          <p:cNvPicPr>
            <a:picLocks noChangeAspect="1"/>
          </p:cNvPicPr>
          <p:nvPr/>
        </p:nvPicPr>
        <p:blipFill>
          <a:blip r:embed="rId6"/>
          <a:stretch>
            <a:fillRect/>
          </a:stretch>
        </p:blipFill>
        <p:spPr>
          <a:xfrm>
            <a:off x="4928616" y="4928616"/>
            <a:ext cx="4050792" cy="996696"/>
          </a:xfrm>
          <a:prstGeom prst="rect">
            <a:avLst/>
          </a:prstGeom>
        </p:spPr>
      </p:pic>
      <p:sp>
        <p:nvSpPr>
          <p:cNvPr id="8" name="Text 0"/>
          <p:cNvSpPr/>
          <p:nvPr/>
        </p:nvSpPr>
        <p:spPr>
          <a:xfrm>
            <a:off x="685800" y="2093976"/>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User Flow &amp; Use Cases</a:t>
            </a:r>
            <a:endParaRPr lang="en-US" sz="3840" dirty="0"/>
          </a:p>
        </p:txBody>
      </p:sp>
      <p:sp>
        <p:nvSpPr>
          <p:cNvPr id="9" name="Text 1"/>
          <p:cNvSpPr/>
          <p:nvPr/>
        </p:nvSpPr>
        <p:spPr>
          <a:xfrm>
            <a:off x="914400" y="3145536"/>
            <a:ext cx="3602736" cy="137160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User Registration/Login → Browse/Search Restaurants → Filter/Select Menu → Add to Cart → Checkout &amp; Payment → Order Tracking → Rate/Review.</a:t>
            </a:r>
            <a:endParaRPr lang="en-US" sz="1530" dirty="0"/>
          </a:p>
        </p:txBody>
      </p:sp>
      <p:sp>
        <p:nvSpPr>
          <p:cNvPr id="10" name="Text 2"/>
          <p:cNvSpPr/>
          <p:nvPr/>
        </p:nvSpPr>
        <p:spPr>
          <a:xfrm>
            <a:off x="914400" y="5157216"/>
            <a:ext cx="3602736"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Delivery: Accept assignment → Navigate/deliver → Update status.</a:t>
            </a:r>
            <a:endParaRPr lang="en-US" sz="1530" dirty="0"/>
          </a:p>
        </p:txBody>
      </p:sp>
      <p:sp>
        <p:nvSpPr>
          <p:cNvPr id="11" name="Text 3"/>
          <p:cNvSpPr/>
          <p:nvPr/>
        </p:nvSpPr>
        <p:spPr>
          <a:xfrm>
            <a:off x="5157216" y="3145536"/>
            <a:ext cx="3602736" cy="82296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Restaurant: Manage menu → Receive/fulfill orders → Update status.</a:t>
            </a:r>
            <a:endParaRPr lang="en-US" sz="1530" dirty="0"/>
          </a:p>
        </p:txBody>
      </p:sp>
      <p:sp>
        <p:nvSpPr>
          <p:cNvPr id="12" name="Text 4"/>
          <p:cNvSpPr/>
          <p:nvPr/>
        </p:nvSpPr>
        <p:spPr>
          <a:xfrm>
            <a:off x="5157216" y="5157216"/>
            <a:ext cx="3602736"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Admin: Review analytics, manage accounts/menus/orders.</a:t>
            </a:r>
            <a:endParaRPr lang="en-US" sz="153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07</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Advanced Features and Innovations</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60136" y="2331720"/>
            <a:ext cx="8293608" cy="4791456"/>
          </a:xfrm>
          <a:prstGeom prst="rect">
            <a:avLst/>
          </a:prstGeom>
        </p:spPr>
      </p:pic>
      <p:sp>
        <p:nvSpPr>
          <p:cNvPr id="5" name="Text 0"/>
          <p:cNvSpPr/>
          <p:nvPr/>
        </p:nvSpPr>
        <p:spPr>
          <a:xfrm>
            <a:off x="5660136" y="896112"/>
            <a:ext cx="8293608" cy="1225296"/>
          </a:xfrm>
          <a:prstGeom prst="rect">
            <a:avLst/>
          </a:prstGeom>
          <a:noFill/>
          <a:ln/>
        </p:spPr>
        <p:txBody>
          <a:bodyPr wrap="squar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Advanced Features and Innovations</a:t>
            </a:r>
            <a:endParaRPr lang="en-US" sz="3840" dirty="0"/>
          </a:p>
        </p:txBody>
      </p:sp>
      <p:sp>
        <p:nvSpPr>
          <p:cNvPr id="6" name="Text 1"/>
          <p:cNvSpPr/>
          <p:nvPr/>
        </p:nvSpPr>
        <p:spPr>
          <a:xfrm>
            <a:off x="5888736" y="2560320"/>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Swiggy-like</a:t>
            </a:r>
            <a:endParaRPr lang="en-US" sz="1920" dirty="0"/>
          </a:p>
        </p:txBody>
      </p:sp>
      <p:sp>
        <p:nvSpPr>
          <p:cNvPr id="7" name="Text 2"/>
          <p:cNvSpPr/>
          <p:nvPr/>
        </p:nvSpPr>
        <p:spPr>
          <a:xfrm>
            <a:off x="5888736" y="3044952"/>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Real-time order &amp; delivery tracking.</a:t>
            </a:r>
            <a:endParaRPr lang="en-US" sz="1530" dirty="0"/>
          </a:p>
        </p:txBody>
      </p:sp>
      <p:sp>
        <p:nvSpPr>
          <p:cNvPr id="8" name="Text 3"/>
          <p:cNvSpPr/>
          <p:nvPr/>
        </p:nvSpPr>
        <p:spPr>
          <a:xfrm>
            <a:off x="5888736" y="3493008"/>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Loyalty reward system.</a:t>
            </a:r>
            <a:endParaRPr lang="en-US" sz="1530" dirty="0"/>
          </a:p>
        </p:txBody>
      </p:sp>
      <p:sp>
        <p:nvSpPr>
          <p:cNvPr id="9" name="Text 4"/>
          <p:cNvSpPr/>
          <p:nvPr/>
        </p:nvSpPr>
        <p:spPr>
          <a:xfrm>
            <a:off x="5888736" y="3941064"/>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Dietary/veg/non-veg filters.</a:t>
            </a:r>
            <a:endParaRPr lang="en-US" sz="1530" dirty="0"/>
          </a:p>
        </p:txBody>
      </p:sp>
      <p:sp>
        <p:nvSpPr>
          <p:cNvPr id="10" name="Text 5"/>
          <p:cNvSpPr/>
          <p:nvPr/>
        </p:nvSpPr>
        <p:spPr>
          <a:xfrm>
            <a:off x="5888736" y="4389120"/>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Push notifications &amp; browser alerts.</a:t>
            </a:r>
            <a:endParaRPr lang="en-US" sz="1530" dirty="0"/>
          </a:p>
        </p:txBody>
      </p:sp>
      <p:sp>
        <p:nvSpPr>
          <p:cNvPr id="11" name="Text 6"/>
          <p:cNvSpPr/>
          <p:nvPr/>
        </p:nvSpPr>
        <p:spPr>
          <a:xfrm>
            <a:off x="5888736" y="4837176"/>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Voice search using Web Speech API.</a:t>
            </a:r>
            <a:endParaRPr lang="en-US" sz="1530" dirty="0"/>
          </a:p>
        </p:txBody>
      </p:sp>
      <p:sp>
        <p:nvSpPr>
          <p:cNvPr id="12" name="Text 7"/>
          <p:cNvSpPr/>
          <p:nvPr/>
        </p:nvSpPr>
        <p:spPr>
          <a:xfrm>
            <a:off x="5888736" y="5285232"/>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Multilingual UI (runtime switch).</a:t>
            </a:r>
            <a:endParaRPr lang="en-US" sz="1530" dirty="0"/>
          </a:p>
        </p:txBody>
      </p:sp>
      <p:sp>
        <p:nvSpPr>
          <p:cNvPr id="13" name="Text 8"/>
          <p:cNvSpPr/>
          <p:nvPr/>
        </p:nvSpPr>
        <p:spPr>
          <a:xfrm>
            <a:off x="5888736" y="5733288"/>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Interactive chat support.</a:t>
            </a:r>
            <a:endParaRPr lang="en-US" sz="1530" dirty="0"/>
          </a:p>
        </p:txBody>
      </p:sp>
      <p:sp>
        <p:nvSpPr>
          <p:cNvPr id="14" name="Text 9"/>
          <p:cNvSpPr/>
          <p:nvPr/>
        </p:nvSpPr>
        <p:spPr>
          <a:xfrm>
            <a:off x="5888736" y="6181344"/>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Dynamic promotions and coupons.</a:t>
            </a:r>
            <a:endParaRPr lang="en-US" sz="1530" dirty="0"/>
          </a:p>
        </p:txBody>
      </p:sp>
      <p:sp>
        <p:nvSpPr>
          <p:cNvPr id="15" name="Text 10"/>
          <p:cNvSpPr/>
          <p:nvPr/>
        </p:nvSpPr>
        <p:spPr>
          <a:xfrm>
            <a:off x="5888736" y="6629400"/>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Accessibility features for wider inclusion.</a:t>
            </a:r>
            <a:endParaRPr lang="en-US" sz="153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08</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Testing, Security &amp; Deployment</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3200400"/>
            <a:ext cx="4297680" cy="2450592"/>
          </a:xfrm>
          <a:prstGeom prst="rect">
            <a:avLst/>
          </a:prstGeom>
        </p:spPr>
      </p:pic>
      <p:pic>
        <p:nvPicPr>
          <p:cNvPr id="5" name="Image 3" descr="preencoded.png"/>
          <p:cNvPicPr>
            <a:picLocks noChangeAspect="1"/>
          </p:cNvPicPr>
          <p:nvPr/>
        </p:nvPicPr>
        <p:blipFill>
          <a:blip r:embed="rId5"/>
          <a:stretch>
            <a:fillRect/>
          </a:stretch>
        </p:blipFill>
        <p:spPr>
          <a:xfrm>
            <a:off x="5175504" y="3200400"/>
            <a:ext cx="4297680" cy="2450592"/>
          </a:xfrm>
          <a:prstGeom prst="rect">
            <a:avLst/>
          </a:prstGeom>
        </p:spPr>
      </p:pic>
      <p:pic>
        <p:nvPicPr>
          <p:cNvPr id="6" name="Image 4" descr="preencoded.png"/>
          <p:cNvPicPr>
            <a:picLocks noChangeAspect="1"/>
          </p:cNvPicPr>
          <p:nvPr/>
        </p:nvPicPr>
        <p:blipFill>
          <a:blip r:embed="rId5"/>
          <a:stretch>
            <a:fillRect/>
          </a:stretch>
        </p:blipFill>
        <p:spPr>
          <a:xfrm>
            <a:off x="9656064" y="3200400"/>
            <a:ext cx="4297680" cy="2450592"/>
          </a:xfrm>
          <a:prstGeom prst="rect">
            <a:avLst/>
          </a:prstGeom>
        </p:spPr>
      </p:pic>
      <p:sp>
        <p:nvSpPr>
          <p:cNvPr id="7" name="Text 0"/>
          <p:cNvSpPr/>
          <p:nvPr/>
        </p:nvSpPr>
        <p:spPr>
          <a:xfrm>
            <a:off x="685800" y="236829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Testing, Security &amp; Deployment</a:t>
            </a:r>
            <a:endParaRPr lang="en-US" sz="3840" dirty="0"/>
          </a:p>
        </p:txBody>
      </p:sp>
      <p:sp>
        <p:nvSpPr>
          <p:cNvPr id="8" name="Text 1"/>
          <p:cNvSpPr/>
          <p:nvPr/>
        </p:nvSpPr>
        <p:spPr>
          <a:xfrm>
            <a:off x="914400" y="3328416"/>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Testing</a:t>
            </a:r>
            <a:endParaRPr lang="en-US" sz="1920" dirty="0"/>
          </a:p>
        </p:txBody>
      </p:sp>
      <p:sp>
        <p:nvSpPr>
          <p:cNvPr id="9" name="Text 2"/>
          <p:cNvSpPr/>
          <p:nvPr/>
        </p:nvSpPr>
        <p:spPr>
          <a:xfrm>
            <a:off x="914400" y="3803904"/>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Unit/integration testing (e.g., Jest, Mocha).</a:t>
            </a:r>
            <a:endParaRPr lang="en-US" sz="1530" dirty="0"/>
          </a:p>
        </p:txBody>
      </p:sp>
      <p:sp>
        <p:nvSpPr>
          <p:cNvPr id="10" name="Text 3"/>
          <p:cNvSpPr/>
          <p:nvPr/>
        </p:nvSpPr>
        <p:spPr>
          <a:xfrm>
            <a:off x="914400" y="4526280"/>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User acceptance testing.</a:t>
            </a:r>
            <a:endParaRPr lang="en-US" sz="1530" dirty="0"/>
          </a:p>
        </p:txBody>
      </p:sp>
      <p:sp>
        <p:nvSpPr>
          <p:cNvPr id="11" name="Text 4"/>
          <p:cNvSpPr/>
          <p:nvPr/>
        </p:nvSpPr>
        <p:spPr>
          <a:xfrm>
            <a:off x="914400" y="4974336"/>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UI/UX and cross-device compatibility checks.</a:t>
            </a:r>
            <a:endParaRPr lang="en-US" sz="1530" dirty="0"/>
          </a:p>
        </p:txBody>
      </p:sp>
      <p:sp>
        <p:nvSpPr>
          <p:cNvPr id="12" name="Text 5"/>
          <p:cNvSpPr/>
          <p:nvPr/>
        </p:nvSpPr>
        <p:spPr>
          <a:xfrm>
            <a:off x="5394960" y="3328416"/>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Security</a:t>
            </a:r>
            <a:endParaRPr lang="en-US" sz="1920" dirty="0"/>
          </a:p>
        </p:txBody>
      </p:sp>
      <p:sp>
        <p:nvSpPr>
          <p:cNvPr id="13" name="Text 6"/>
          <p:cNvSpPr/>
          <p:nvPr/>
        </p:nvSpPr>
        <p:spPr>
          <a:xfrm>
            <a:off x="5394960" y="3803904"/>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Input validation.</a:t>
            </a:r>
            <a:endParaRPr lang="en-US" sz="1530" dirty="0"/>
          </a:p>
        </p:txBody>
      </p:sp>
      <p:sp>
        <p:nvSpPr>
          <p:cNvPr id="14" name="Text 7"/>
          <p:cNvSpPr/>
          <p:nvPr/>
        </p:nvSpPr>
        <p:spPr>
          <a:xfrm>
            <a:off x="5394960" y="4251960"/>
            <a:ext cx="3849624"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HTTPS, secure local storage.</a:t>
            </a:r>
            <a:endParaRPr lang="en-US" sz="1530" dirty="0"/>
          </a:p>
        </p:txBody>
      </p:sp>
      <p:sp>
        <p:nvSpPr>
          <p:cNvPr id="15" name="Text 8"/>
          <p:cNvSpPr/>
          <p:nvPr/>
        </p:nvSpPr>
        <p:spPr>
          <a:xfrm>
            <a:off x="5394960" y="4700016"/>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Authentication safeguard for user/admin.</a:t>
            </a:r>
            <a:endParaRPr lang="en-US" sz="1530" dirty="0"/>
          </a:p>
        </p:txBody>
      </p:sp>
      <p:sp>
        <p:nvSpPr>
          <p:cNvPr id="16" name="Text 9"/>
          <p:cNvSpPr/>
          <p:nvPr/>
        </p:nvSpPr>
        <p:spPr>
          <a:xfrm>
            <a:off x="9884664" y="3328416"/>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Deployment</a:t>
            </a:r>
            <a:endParaRPr lang="en-US" sz="1920" dirty="0"/>
          </a:p>
        </p:txBody>
      </p:sp>
      <p:sp>
        <p:nvSpPr>
          <p:cNvPr id="17" name="Text 10"/>
          <p:cNvSpPr/>
          <p:nvPr/>
        </p:nvSpPr>
        <p:spPr>
          <a:xfrm>
            <a:off x="9884664" y="3803904"/>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Can be hosted statically on platforms like Netlify/Vercel (SPA).</a:t>
            </a:r>
            <a:endParaRPr lang="en-US" sz="1530" dirty="0"/>
          </a:p>
        </p:txBody>
      </p:sp>
      <p:sp>
        <p:nvSpPr>
          <p:cNvPr id="18" name="Text 11"/>
          <p:cNvSpPr/>
          <p:nvPr/>
        </p:nvSpPr>
        <p:spPr>
          <a:xfrm>
            <a:off x="9884664" y="4526280"/>
            <a:ext cx="3849624"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Full-stack deployment with a backend server for production.</a:t>
            </a:r>
            <a:endParaRPr lang="en-US" sz="153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09</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Conclusion</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1892808"/>
            <a:ext cx="13267944" cy="841248"/>
          </a:xfrm>
          <a:prstGeom prst="rect">
            <a:avLst/>
          </a:prstGeom>
          <a:noFill/>
          <a:ln/>
        </p:spPr>
        <p:txBody>
          <a:bodyPr wrap="none" lIns="0" tIns="0" rIns="0" bIns="0" rtlCol="0" anchor="ctr"/>
          <a:lstStyle/>
          <a:p>
            <a:pPr marL="0" indent="0" algn="l">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CONTENTS</a:t>
            </a:r>
            <a:endParaRPr lang="en-US" sz="5290" dirty="0"/>
          </a:p>
        </p:txBody>
      </p:sp>
      <p:sp>
        <p:nvSpPr>
          <p:cNvPr id="5" name="Text 1"/>
          <p:cNvSpPr/>
          <p:nvPr/>
        </p:nvSpPr>
        <p:spPr>
          <a:xfrm>
            <a:off x="896112" y="3163824"/>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1. Introduction</a:t>
            </a:r>
            <a:endParaRPr lang="en-US" sz="1920" dirty="0"/>
          </a:p>
        </p:txBody>
      </p:sp>
      <p:sp>
        <p:nvSpPr>
          <p:cNvPr id="6" name="Text 2"/>
          <p:cNvSpPr/>
          <p:nvPr/>
        </p:nvSpPr>
        <p:spPr>
          <a:xfrm>
            <a:off x="896112" y="4389120"/>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5. System Design &amp; Architecture</a:t>
            </a:r>
            <a:endParaRPr lang="en-US" sz="1920" dirty="0"/>
          </a:p>
        </p:txBody>
      </p:sp>
      <p:sp>
        <p:nvSpPr>
          <p:cNvPr id="7" name="Text 3"/>
          <p:cNvSpPr/>
          <p:nvPr/>
        </p:nvSpPr>
        <p:spPr>
          <a:xfrm>
            <a:off x="4261104" y="3163824"/>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2. Objectives and Scope</a:t>
            </a:r>
            <a:endParaRPr lang="en-US" sz="1920" dirty="0"/>
          </a:p>
        </p:txBody>
      </p:sp>
      <p:sp>
        <p:nvSpPr>
          <p:cNvPr id="8" name="Text 4"/>
          <p:cNvSpPr/>
          <p:nvPr/>
        </p:nvSpPr>
        <p:spPr>
          <a:xfrm>
            <a:off x="896112" y="5614416"/>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9. Conclusion</a:t>
            </a:r>
            <a:endParaRPr lang="en-US" sz="1920" dirty="0"/>
          </a:p>
        </p:txBody>
      </p:sp>
      <p:sp>
        <p:nvSpPr>
          <p:cNvPr id="9" name="Text 5"/>
          <p:cNvSpPr/>
          <p:nvPr/>
        </p:nvSpPr>
        <p:spPr>
          <a:xfrm>
            <a:off x="4261104" y="4389120"/>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6. User Flow &amp; Use Cases</a:t>
            </a:r>
            <a:endParaRPr lang="en-US" sz="1920" dirty="0"/>
          </a:p>
        </p:txBody>
      </p:sp>
      <p:sp>
        <p:nvSpPr>
          <p:cNvPr id="10" name="Text 6"/>
          <p:cNvSpPr/>
          <p:nvPr/>
        </p:nvSpPr>
        <p:spPr>
          <a:xfrm>
            <a:off x="4261104" y="5614416"/>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Appendix</a:t>
            </a:r>
            <a:endParaRPr lang="en-US" sz="1920" dirty="0"/>
          </a:p>
        </p:txBody>
      </p:sp>
      <p:sp>
        <p:nvSpPr>
          <p:cNvPr id="11" name="Text 7"/>
          <p:cNvSpPr/>
          <p:nvPr/>
        </p:nvSpPr>
        <p:spPr>
          <a:xfrm>
            <a:off x="7626096" y="3163824"/>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3. Stakeholders</a:t>
            </a:r>
            <a:endParaRPr lang="en-US" sz="1920" dirty="0"/>
          </a:p>
        </p:txBody>
      </p:sp>
      <p:sp>
        <p:nvSpPr>
          <p:cNvPr id="12" name="Text 8"/>
          <p:cNvSpPr/>
          <p:nvPr/>
        </p:nvSpPr>
        <p:spPr>
          <a:xfrm>
            <a:off x="7626096" y="4389120"/>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7. Advanced Features and Innovations</a:t>
            </a:r>
            <a:endParaRPr lang="en-US" sz="1920" dirty="0"/>
          </a:p>
        </p:txBody>
      </p:sp>
      <p:sp>
        <p:nvSpPr>
          <p:cNvPr id="13" name="Text 9"/>
          <p:cNvSpPr/>
          <p:nvPr/>
        </p:nvSpPr>
        <p:spPr>
          <a:xfrm>
            <a:off x="7626096" y="5614416"/>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References:</a:t>
            </a:r>
            <a:endParaRPr lang="en-US" sz="1920" dirty="0"/>
          </a:p>
        </p:txBody>
      </p:sp>
      <p:sp>
        <p:nvSpPr>
          <p:cNvPr id="14" name="Text 10"/>
          <p:cNvSpPr/>
          <p:nvPr/>
        </p:nvSpPr>
        <p:spPr>
          <a:xfrm>
            <a:off x="10991088" y="3163824"/>
            <a:ext cx="2752344"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4. System Features</a:t>
            </a:r>
            <a:endParaRPr lang="en-US" sz="1920" dirty="0"/>
          </a:p>
        </p:txBody>
      </p:sp>
      <p:sp>
        <p:nvSpPr>
          <p:cNvPr id="15" name="Text 11"/>
          <p:cNvSpPr/>
          <p:nvPr/>
        </p:nvSpPr>
        <p:spPr>
          <a:xfrm>
            <a:off x="10991088" y="4389120"/>
            <a:ext cx="2752344" cy="612648"/>
          </a:xfrm>
          <a:prstGeom prst="rect">
            <a:avLst/>
          </a:prstGeom>
          <a:noFill/>
          <a:ln/>
        </p:spPr>
        <p:txBody>
          <a:bodyPr wrap="squar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8. Testing, Security &amp; Deployment</a:t>
            </a:r>
            <a:endParaRPr lang="en-US" sz="192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2916936"/>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Conclusion</a:t>
            </a:r>
            <a:endParaRPr lang="en-US" sz="3840" dirty="0"/>
          </a:p>
        </p:txBody>
      </p:sp>
      <p:sp>
        <p:nvSpPr>
          <p:cNvPr id="5" name="Text 1"/>
          <p:cNvSpPr/>
          <p:nvPr/>
        </p:nvSpPr>
        <p:spPr>
          <a:xfrm>
            <a:off x="5660136" y="3739896"/>
            <a:ext cx="8293608" cy="137160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Foodie Express is a robust, fully-featured food ordering platform that supports both customers and administrators with powerful, intuitive, and modern web capabilities. Its scalable architecture, professional-grade user experience, and broad utility ensure it addresses the standards of today’s food delivery ecosystem.</a:t>
            </a:r>
            <a:endParaRPr lang="en-US" sz="153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10</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Appendix</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60136" y="3145536"/>
            <a:ext cx="8293608" cy="731520"/>
          </a:xfrm>
          <a:prstGeom prst="rect">
            <a:avLst/>
          </a:prstGeom>
        </p:spPr>
      </p:pic>
      <p:pic>
        <p:nvPicPr>
          <p:cNvPr id="5" name="Image 3" descr="preencoded.png"/>
          <p:cNvPicPr>
            <a:picLocks noChangeAspect="1"/>
          </p:cNvPicPr>
          <p:nvPr/>
        </p:nvPicPr>
        <p:blipFill>
          <a:blip r:embed="rId5"/>
          <a:stretch>
            <a:fillRect/>
          </a:stretch>
        </p:blipFill>
        <p:spPr>
          <a:xfrm>
            <a:off x="5660136" y="4059936"/>
            <a:ext cx="8293608" cy="731520"/>
          </a:xfrm>
          <a:prstGeom prst="rect">
            <a:avLst/>
          </a:prstGeom>
        </p:spPr>
      </p:pic>
      <p:pic>
        <p:nvPicPr>
          <p:cNvPr id="6" name="Image 4" descr="preencoded.png"/>
          <p:cNvPicPr>
            <a:picLocks noChangeAspect="1"/>
          </p:cNvPicPr>
          <p:nvPr/>
        </p:nvPicPr>
        <p:blipFill>
          <a:blip r:embed="rId5"/>
          <a:stretch>
            <a:fillRect/>
          </a:stretch>
        </p:blipFill>
        <p:spPr>
          <a:xfrm>
            <a:off x="5660136" y="4983480"/>
            <a:ext cx="8293608" cy="731520"/>
          </a:xfrm>
          <a:prstGeom prst="rect">
            <a:avLst/>
          </a:prstGeom>
        </p:spPr>
      </p:pic>
      <p:sp>
        <p:nvSpPr>
          <p:cNvPr id="7" name="Text 0"/>
          <p:cNvSpPr/>
          <p:nvPr/>
        </p:nvSpPr>
        <p:spPr>
          <a:xfrm>
            <a:off x="5660136" y="231343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Appendix</a:t>
            </a:r>
            <a:endParaRPr lang="en-US" sz="3840" dirty="0"/>
          </a:p>
        </p:txBody>
      </p:sp>
      <p:sp>
        <p:nvSpPr>
          <p:cNvPr id="8" name="Text 1"/>
          <p:cNvSpPr/>
          <p:nvPr/>
        </p:nvSpPr>
        <p:spPr>
          <a:xfrm>
            <a:off x="5888736" y="3374136"/>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Sample screenshots and UI layouts.</a:t>
            </a:r>
            <a:endParaRPr lang="en-US" sz="1530" dirty="0"/>
          </a:p>
        </p:txBody>
      </p:sp>
      <p:sp>
        <p:nvSpPr>
          <p:cNvPr id="9" name="Text 2"/>
          <p:cNvSpPr/>
          <p:nvPr/>
        </p:nvSpPr>
        <p:spPr>
          <a:xfrm>
            <a:off x="5888736" y="4288536"/>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Additional diagrams (Use Case, DFD, ERD as needed).</a:t>
            </a:r>
            <a:endParaRPr lang="en-US" sz="1530" dirty="0"/>
          </a:p>
        </p:txBody>
      </p:sp>
      <p:sp>
        <p:nvSpPr>
          <p:cNvPr id="10" name="Text 3"/>
          <p:cNvSpPr/>
          <p:nvPr/>
        </p:nvSpPr>
        <p:spPr>
          <a:xfrm>
            <a:off x="5888736" y="5202936"/>
            <a:ext cx="7845552"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Contact, support, and license info.</a:t>
            </a:r>
            <a:endParaRPr lang="en-US" sz="153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11</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References:</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60136" y="3529584"/>
            <a:ext cx="4050792" cy="804672"/>
          </a:xfrm>
          <a:prstGeom prst="rect">
            <a:avLst/>
          </a:prstGeom>
        </p:spPr>
      </p:pic>
      <p:pic>
        <p:nvPicPr>
          <p:cNvPr id="5" name="Image 3" descr="preencoded.png"/>
          <p:cNvPicPr>
            <a:picLocks noChangeAspect="1"/>
          </p:cNvPicPr>
          <p:nvPr/>
        </p:nvPicPr>
        <p:blipFill>
          <a:blip r:embed="rId5"/>
          <a:stretch>
            <a:fillRect/>
          </a:stretch>
        </p:blipFill>
        <p:spPr>
          <a:xfrm>
            <a:off x="5660136" y="4526280"/>
            <a:ext cx="4050792" cy="804672"/>
          </a:xfrm>
          <a:prstGeom prst="rect">
            <a:avLst/>
          </a:prstGeom>
        </p:spPr>
      </p:pic>
      <p:pic>
        <p:nvPicPr>
          <p:cNvPr id="6" name="Image 4" descr="preencoded.png"/>
          <p:cNvPicPr>
            <a:picLocks noChangeAspect="1"/>
          </p:cNvPicPr>
          <p:nvPr/>
        </p:nvPicPr>
        <p:blipFill>
          <a:blip r:embed="rId5"/>
          <a:stretch>
            <a:fillRect/>
          </a:stretch>
        </p:blipFill>
        <p:spPr>
          <a:xfrm>
            <a:off x="9902952" y="3529584"/>
            <a:ext cx="4050792" cy="804672"/>
          </a:xfrm>
          <a:prstGeom prst="rect">
            <a:avLst/>
          </a:prstGeom>
        </p:spPr>
      </p:pic>
      <p:pic>
        <p:nvPicPr>
          <p:cNvPr id="7" name="Image 5" descr="preencoded.png"/>
          <p:cNvPicPr>
            <a:picLocks noChangeAspect="1"/>
          </p:cNvPicPr>
          <p:nvPr/>
        </p:nvPicPr>
        <p:blipFill>
          <a:blip r:embed="rId5"/>
          <a:stretch>
            <a:fillRect/>
          </a:stretch>
        </p:blipFill>
        <p:spPr>
          <a:xfrm>
            <a:off x="9902952" y="4526280"/>
            <a:ext cx="4050792" cy="804672"/>
          </a:xfrm>
          <a:prstGeom prst="rect">
            <a:avLst/>
          </a:prstGeom>
        </p:spPr>
      </p:pic>
      <p:pic>
        <p:nvPicPr>
          <p:cNvPr id="8" name="Image 6" descr="preencoded.png"/>
          <p:cNvPicPr>
            <a:picLocks noChangeAspect="1"/>
          </p:cNvPicPr>
          <p:nvPr/>
        </p:nvPicPr>
        <p:blipFill>
          <a:blip r:embed="rId6"/>
          <a:stretch>
            <a:fillRect/>
          </a:stretch>
        </p:blipFill>
        <p:spPr>
          <a:xfrm>
            <a:off x="5660136" y="3529584"/>
            <a:ext cx="128016" cy="804672"/>
          </a:xfrm>
          <a:prstGeom prst="rect">
            <a:avLst/>
          </a:prstGeom>
        </p:spPr>
      </p:pic>
      <p:pic>
        <p:nvPicPr>
          <p:cNvPr id="9" name="Image 7" descr="preencoded.png"/>
          <p:cNvPicPr>
            <a:picLocks noChangeAspect="1"/>
          </p:cNvPicPr>
          <p:nvPr/>
        </p:nvPicPr>
        <p:blipFill>
          <a:blip r:embed="rId6"/>
          <a:stretch>
            <a:fillRect/>
          </a:stretch>
        </p:blipFill>
        <p:spPr>
          <a:xfrm>
            <a:off x="5660136" y="4526280"/>
            <a:ext cx="128016" cy="804672"/>
          </a:xfrm>
          <a:prstGeom prst="rect">
            <a:avLst/>
          </a:prstGeom>
        </p:spPr>
      </p:pic>
      <p:pic>
        <p:nvPicPr>
          <p:cNvPr id="10" name="Image 8" descr="preencoded.png"/>
          <p:cNvPicPr>
            <a:picLocks noChangeAspect="1"/>
          </p:cNvPicPr>
          <p:nvPr/>
        </p:nvPicPr>
        <p:blipFill>
          <a:blip r:embed="rId6"/>
          <a:stretch>
            <a:fillRect/>
          </a:stretch>
        </p:blipFill>
        <p:spPr>
          <a:xfrm>
            <a:off x="9902952" y="3529584"/>
            <a:ext cx="128016" cy="804672"/>
          </a:xfrm>
          <a:prstGeom prst="rect">
            <a:avLst/>
          </a:prstGeom>
        </p:spPr>
      </p:pic>
      <p:pic>
        <p:nvPicPr>
          <p:cNvPr id="11" name="Image 9" descr="preencoded.png"/>
          <p:cNvPicPr>
            <a:picLocks noChangeAspect="1"/>
          </p:cNvPicPr>
          <p:nvPr/>
        </p:nvPicPr>
        <p:blipFill>
          <a:blip r:embed="rId6"/>
          <a:stretch>
            <a:fillRect/>
          </a:stretch>
        </p:blipFill>
        <p:spPr>
          <a:xfrm>
            <a:off x="9902952" y="4526280"/>
            <a:ext cx="128016" cy="804672"/>
          </a:xfrm>
          <a:prstGeom prst="rect">
            <a:avLst/>
          </a:prstGeom>
        </p:spPr>
      </p:pic>
      <p:sp>
        <p:nvSpPr>
          <p:cNvPr id="12" name="Text 0"/>
          <p:cNvSpPr/>
          <p:nvPr/>
        </p:nvSpPr>
        <p:spPr>
          <a:xfrm>
            <a:off x="5660136" y="2697480"/>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References:</a:t>
            </a:r>
            <a:endParaRPr lang="en-US" sz="3840" dirty="0"/>
          </a:p>
        </p:txBody>
      </p:sp>
      <p:sp>
        <p:nvSpPr>
          <p:cNvPr id="13" name="Text 1"/>
          <p:cNvSpPr/>
          <p:nvPr/>
        </p:nvSpPr>
        <p:spPr>
          <a:xfrm>
            <a:off x="5952744" y="3657600"/>
            <a:ext cx="3538728"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[Online food delivery system documentation].</a:t>
            </a:r>
            <a:endParaRPr lang="en-US" sz="1530" dirty="0"/>
          </a:p>
        </p:txBody>
      </p:sp>
      <p:sp>
        <p:nvSpPr>
          <p:cNvPr id="14" name="Text 2"/>
          <p:cNvSpPr/>
          <p:nvPr/>
        </p:nvSpPr>
        <p:spPr>
          <a:xfrm>
            <a:off x="5952744" y="4654296"/>
            <a:ext cx="3538728"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[Design system and web best practices].</a:t>
            </a:r>
            <a:endParaRPr lang="en-US" sz="1530" dirty="0"/>
          </a:p>
        </p:txBody>
      </p:sp>
      <p:sp>
        <p:nvSpPr>
          <p:cNvPr id="15" name="Text 3"/>
          <p:cNvSpPr/>
          <p:nvPr/>
        </p:nvSpPr>
        <p:spPr>
          <a:xfrm>
            <a:off x="10195560" y="3657600"/>
            <a:ext cx="3538728"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[Swiggy/UberEats project samples].</a:t>
            </a:r>
            <a:endParaRPr lang="en-US" sz="1530" dirty="0"/>
          </a:p>
        </p:txBody>
      </p:sp>
      <p:sp>
        <p:nvSpPr>
          <p:cNvPr id="16" name="Text 4"/>
          <p:cNvSpPr/>
          <p:nvPr/>
        </p:nvSpPr>
        <p:spPr>
          <a:xfrm>
            <a:off x="10195560" y="4654296"/>
            <a:ext cx="3538728"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[Modern web application guidelines].</a:t>
            </a:r>
            <a:endParaRPr lang="en-US" sz="153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marL="0" indent="0" algn="ct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Thank You</a:t>
            </a:r>
            <a:endParaRPr lang="en-US" sz="529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01</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Introduction</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60136" y="2916936"/>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Introduction</a:t>
            </a:r>
            <a:endParaRPr lang="en-US" sz="3840" dirty="0"/>
          </a:p>
        </p:txBody>
      </p:sp>
      <p:sp>
        <p:nvSpPr>
          <p:cNvPr id="5" name="Text 1"/>
          <p:cNvSpPr/>
          <p:nvPr/>
        </p:nvSpPr>
        <p:spPr>
          <a:xfrm>
            <a:off x="5660136" y="3739896"/>
            <a:ext cx="8293608" cy="137160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Foodie Express is an advanced online food delivery platform, inspired by leading apps like Swiggy. It enables users to browse restaurants, explore menus, place customized orders, and track deliveries in real-time, all from a single, feature-rich interface. The project is designed for scalability, usability, and modern convenience.</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02</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Objectives and Scope</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1783080"/>
            <a:ext cx="13267944" cy="1207008"/>
          </a:xfrm>
          <a:prstGeom prst="rect">
            <a:avLst/>
          </a:prstGeom>
        </p:spPr>
      </p:pic>
      <p:pic>
        <p:nvPicPr>
          <p:cNvPr id="5" name="Image 3" descr="preencoded.png"/>
          <p:cNvPicPr>
            <a:picLocks noChangeAspect="1"/>
          </p:cNvPicPr>
          <p:nvPr/>
        </p:nvPicPr>
        <p:blipFill>
          <a:blip r:embed="rId6"/>
          <a:stretch>
            <a:fillRect/>
          </a:stretch>
        </p:blipFill>
        <p:spPr>
          <a:xfrm>
            <a:off x="685800" y="3182112"/>
            <a:ext cx="13267944" cy="3895344"/>
          </a:xfrm>
          <a:prstGeom prst="rect">
            <a:avLst/>
          </a:prstGeom>
        </p:spPr>
      </p:pic>
      <p:sp>
        <p:nvSpPr>
          <p:cNvPr id="6" name="Text 0"/>
          <p:cNvSpPr/>
          <p:nvPr/>
        </p:nvSpPr>
        <p:spPr>
          <a:xfrm>
            <a:off x="685800" y="95097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Objectives and Scope</a:t>
            </a:r>
            <a:endParaRPr lang="en-US" sz="3840" dirty="0"/>
          </a:p>
        </p:txBody>
      </p:sp>
      <p:sp>
        <p:nvSpPr>
          <p:cNvPr id="7" name="Text 1"/>
          <p:cNvSpPr/>
          <p:nvPr/>
        </p:nvSpPr>
        <p:spPr>
          <a:xfrm>
            <a:off x="914400" y="2002536"/>
            <a:ext cx="12819888"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Objective</a:t>
            </a:r>
            <a:endParaRPr lang="en-US" sz="1920" dirty="0"/>
          </a:p>
        </p:txBody>
      </p:sp>
      <p:sp>
        <p:nvSpPr>
          <p:cNvPr id="8" name="Text 2"/>
          <p:cNvSpPr/>
          <p:nvPr/>
        </p:nvSpPr>
        <p:spPr>
          <a:xfrm>
            <a:off x="914400" y="2487168"/>
            <a:ext cx="12819888"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Simplify food ordering and improve restaurant discoverability using a web-based digital platform.</a:t>
            </a:r>
            <a:endParaRPr lang="en-US" sz="1530" dirty="0"/>
          </a:p>
        </p:txBody>
      </p:sp>
      <p:sp>
        <p:nvSpPr>
          <p:cNvPr id="9" name="Text 3"/>
          <p:cNvSpPr/>
          <p:nvPr/>
        </p:nvSpPr>
        <p:spPr>
          <a:xfrm>
            <a:off x="914400" y="3401568"/>
            <a:ext cx="12819888"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Scope</a:t>
            </a:r>
            <a:endParaRPr lang="en-US" sz="1920" dirty="0"/>
          </a:p>
        </p:txBody>
      </p:sp>
      <p:sp>
        <p:nvSpPr>
          <p:cNvPr id="10" name="Text 4"/>
          <p:cNvSpPr/>
          <p:nvPr/>
        </p:nvSpPr>
        <p:spPr>
          <a:xfrm>
            <a:off x="914400" y="3886200"/>
            <a:ext cx="12819888"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User registration, login, and management</a:t>
            </a:r>
            <a:endParaRPr lang="en-US" sz="1530" dirty="0"/>
          </a:p>
        </p:txBody>
      </p:sp>
      <p:sp>
        <p:nvSpPr>
          <p:cNvPr id="11" name="Text 5"/>
          <p:cNvSpPr/>
          <p:nvPr/>
        </p:nvSpPr>
        <p:spPr>
          <a:xfrm>
            <a:off x="914400" y="4334256"/>
            <a:ext cx="12819888"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Restaurant and menu browsing with filter/search</a:t>
            </a:r>
            <a:endParaRPr lang="en-US" sz="1530" dirty="0"/>
          </a:p>
        </p:txBody>
      </p:sp>
      <p:sp>
        <p:nvSpPr>
          <p:cNvPr id="12" name="Text 6"/>
          <p:cNvSpPr/>
          <p:nvPr/>
        </p:nvSpPr>
        <p:spPr>
          <a:xfrm>
            <a:off x="914400" y="4782312"/>
            <a:ext cx="12819888"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Cart and order management</a:t>
            </a:r>
            <a:endParaRPr lang="en-US" sz="1530" dirty="0"/>
          </a:p>
        </p:txBody>
      </p:sp>
      <p:sp>
        <p:nvSpPr>
          <p:cNvPr id="13" name="Text 7"/>
          <p:cNvSpPr/>
          <p:nvPr/>
        </p:nvSpPr>
        <p:spPr>
          <a:xfrm>
            <a:off x="914400" y="5230368"/>
            <a:ext cx="12819888"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Multiple secure payment options</a:t>
            </a:r>
            <a:endParaRPr lang="en-US" sz="1530" dirty="0"/>
          </a:p>
        </p:txBody>
      </p:sp>
      <p:sp>
        <p:nvSpPr>
          <p:cNvPr id="14" name="Text 8"/>
          <p:cNvSpPr/>
          <p:nvPr/>
        </p:nvSpPr>
        <p:spPr>
          <a:xfrm>
            <a:off x="914400" y="5678424"/>
            <a:ext cx="12819888"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Real-time order status and notifications</a:t>
            </a:r>
            <a:endParaRPr lang="en-US" sz="1530" dirty="0"/>
          </a:p>
        </p:txBody>
      </p:sp>
      <p:sp>
        <p:nvSpPr>
          <p:cNvPr id="15" name="Text 9"/>
          <p:cNvSpPr/>
          <p:nvPr/>
        </p:nvSpPr>
        <p:spPr>
          <a:xfrm>
            <a:off x="914400" y="6126480"/>
            <a:ext cx="12819888"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Admin panel for analytics and management</a:t>
            </a:r>
            <a:endParaRPr lang="en-US" sz="1530" dirty="0"/>
          </a:p>
        </p:txBody>
      </p:sp>
      <p:sp>
        <p:nvSpPr>
          <p:cNvPr id="16" name="Text 10"/>
          <p:cNvSpPr/>
          <p:nvPr/>
        </p:nvSpPr>
        <p:spPr>
          <a:xfrm>
            <a:off x="914400" y="6574536"/>
            <a:ext cx="12819888" cy="274320"/>
          </a:xfrm>
          <a:prstGeom prst="rect">
            <a:avLst/>
          </a:prstGeom>
          <a:noFill/>
          <a:ln/>
        </p:spPr>
        <p:txBody>
          <a:bodyPr wrap="non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 Advanced features: wishlist, loyalty rewards, dark/light theme, multilingual support, live chat, and more.</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03</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Stakeholders</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pic>
        <p:nvPicPr>
          <p:cNvPr id="4" name="Image 2" descr="preencoded.png"/>
          <p:cNvPicPr>
            <a:picLocks noChangeAspect="1"/>
          </p:cNvPicPr>
          <p:nvPr/>
        </p:nvPicPr>
        <p:blipFill>
          <a:blip r:embed="rId5"/>
          <a:stretch>
            <a:fillRect/>
          </a:stretch>
        </p:blipFill>
        <p:spPr>
          <a:xfrm>
            <a:off x="685800" y="4206240"/>
            <a:ext cx="6537960" cy="1289304"/>
          </a:xfrm>
          <a:prstGeom prst="rect">
            <a:avLst/>
          </a:prstGeom>
        </p:spPr>
      </p:pic>
      <p:pic>
        <p:nvPicPr>
          <p:cNvPr id="5" name="Image 3" descr="preencoded.png"/>
          <p:cNvPicPr>
            <a:picLocks noChangeAspect="1"/>
          </p:cNvPicPr>
          <p:nvPr/>
        </p:nvPicPr>
        <p:blipFill>
          <a:blip r:embed="rId5"/>
          <a:stretch>
            <a:fillRect/>
          </a:stretch>
        </p:blipFill>
        <p:spPr>
          <a:xfrm>
            <a:off x="685800" y="5678424"/>
            <a:ext cx="6537960" cy="1289304"/>
          </a:xfrm>
          <a:prstGeom prst="rect">
            <a:avLst/>
          </a:prstGeom>
        </p:spPr>
      </p:pic>
      <p:pic>
        <p:nvPicPr>
          <p:cNvPr id="6" name="Image 4" descr="preencoded.png"/>
          <p:cNvPicPr>
            <a:picLocks noChangeAspect="1"/>
          </p:cNvPicPr>
          <p:nvPr/>
        </p:nvPicPr>
        <p:blipFill>
          <a:blip r:embed="rId5"/>
          <a:stretch>
            <a:fillRect/>
          </a:stretch>
        </p:blipFill>
        <p:spPr>
          <a:xfrm>
            <a:off x="7415784" y="4206240"/>
            <a:ext cx="6537960" cy="1289304"/>
          </a:xfrm>
          <a:prstGeom prst="rect">
            <a:avLst/>
          </a:prstGeom>
        </p:spPr>
      </p:pic>
      <p:pic>
        <p:nvPicPr>
          <p:cNvPr id="7" name="Image 5" descr="preencoded.png"/>
          <p:cNvPicPr>
            <a:picLocks noChangeAspect="1"/>
          </p:cNvPicPr>
          <p:nvPr/>
        </p:nvPicPr>
        <p:blipFill>
          <a:blip r:embed="rId5"/>
          <a:stretch>
            <a:fillRect/>
          </a:stretch>
        </p:blipFill>
        <p:spPr>
          <a:xfrm>
            <a:off x="7415784" y="5678424"/>
            <a:ext cx="6537960" cy="1289304"/>
          </a:xfrm>
          <a:prstGeom prst="rect">
            <a:avLst/>
          </a:prstGeom>
        </p:spPr>
      </p:pic>
      <p:pic>
        <p:nvPicPr>
          <p:cNvPr id="8" name="Image 6" descr="preencoded.png"/>
          <p:cNvPicPr>
            <a:picLocks noChangeAspect="1"/>
          </p:cNvPicPr>
          <p:nvPr/>
        </p:nvPicPr>
        <p:blipFill>
          <a:blip r:embed="rId6"/>
          <a:stretch>
            <a:fillRect/>
          </a:stretch>
        </p:blipFill>
        <p:spPr>
          <a:xfrm>
            <a:off x="685800" y="4206240"/>
            <a:ext cx="128016" cy="1289304"/>
          </a:xfrm>
          <a:prstGeom prst="rect">
            <a:avLst/>
          </a:prstGeom>
        </p:spPr>
      </p:pic>
      <p:pic>
        <p:nvPicPr>
          <p:cNvPr id="9" name="Image 7" descr="preencoded.png"/>
          <p:cNvPicPr>
            <a:picLocks noChangeAspect="1"/>
          </p:cNvPicPr>
          <p:nvPr/>
        </p:nvPicPr>
        <p:blipFill>
          <a:blip r:embed="rId6"/>
          <a:stretch>
            <a:fillRect/>
          </a:stretch>
        </p:blipFill>
        <p:spPr>
          <a:xfrm>
            <a:off x="685800" y="5678424"/>
            <a:ext cx="128016" cy="1289304"/>
          </a:xfrm>
          <a:prstGeom prst="rect">
            <a:avLst/>
          </a:prstGeom>
        </p:spPr>
      </p:pic>
      <p:pic>
        <p:nvPicPr>
          <p:cNvPr id="10" name="Image 8" descr="preencoded.png"/>
          <p:cNvPicPr>
            <a:picLocks noChangeAspect="1"/>
          </p:cNvPicPr>
          <p:nvPr/>
        </p:nvPicPr>
        <p:blipFill>
          <a:blip r:embed="rId6"/>
          <a:stretch>
            <a:fillRect/>
          </a:stretch>
        </p:blipFill>
        <p:spPr>
          <a:xfrm>
            <a:off x="7415784" y="4206240"/>
            <a:ext cx="128016" cy="1289304"/>
          </a:xfrm>
          <a:prstGeom prst="rect">
            <a:avLst/>
          </a:prstGeom>
        </p:spPr>
      </p:pic>
      <p:pic>
        <p:nvPicPr>
          <p:cNvPr id="11" name="Image 9" descr="preencoded.png"/>
          <p:cNvPicPr>
            <a:picLocks noChangeAspect="1"/>
          </p:cNvPicPr>
          <p:nvPr/>
        </p:nvPicPr>
        <p:blipFill>
          <a:blip r:embed="rId6"/>
          <a:stretch>
            <a:fillRect/>
          </a:stretch>
        </p:blipFill>
        <p:spPr>
          <a:xfrm>
            <a:off x="7415784" y="5678424"/>
            <a:ext cx="128016" cy="1289304"/>
          </a:xfrm>
          <a:prstGeom prst="rect">
            <a:avLst/>
          </a:prstGeom>
        </p:spPr>
      </p:pic>
      <p:sp>
        <p:nvSpPr>
          <p:cNvPr id="12" name="Text 0"/>
          <p:cNvSpPr/>
          <p:nvPr/>
        </p:nvSpPr>
        <p:spPr>
          <a:xfrm>
            <a:off x="685800" y="3374136"/>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EFE396"/>
                </a:solidFill>
                <a:latin typeface="思源黑体-思源黑体-Regular" pitchFamily="34" charset="0"/>
                <a:ea typeface="思源黑体-思源黑体-Regular" pitchFamily="34" charset="-122"/>
                <a:cs typeface="思源黑体-思源黑体-Regular" pitchFamily="34" charset="-120"/>
              </a:rPr>
              <a:t>Stakeholders</a:t>
            </a:r>
            <a:endParaRPr lang="en-US" sz="3840" dirty="0"/>
          </a:p>
        </p:txBody>
      </p:sp>
      <p:sp>
        <p:nvSpPr>
          <p:cNvPr id="13" name="Text 1"/>
          <p:cNvSpPr/>
          <p:nvPr/>
        </p:nvSpPr>
        <p:spPr>
          <a:xfrm>
            <a:off x="978408" y="4334256"/>
            <a:ext cx="6025896"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Customers</a:t>
            </a:r>
            <a:endParaRPr lang="en-US" sz="1920" dirty="0"/>
          </a:p>
        </p:txBody>
      </p:sp>
      <p:sp>
        <p:nvSpPr>
          <p:cNvPr id="14" name="Text 2"/>
          <p:cNvSpPr/>
          <p:nvPr/>
        </p:nvSpPr>
        <p:spPr>
          <a:xfrm>
            <a:off x="978408" y="4809744"/>
            <a:ext cx="6025896"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Order and track food, manage their profile, provide ratings and feedback.</a:t>
            </a:r>
            <a:endParaRPr lang="en-US" sz="1530" dirty="0"/>
          </a:p>
        </p:txBody>
      </p:sp>
      <p:sp>
        <p:nvSpPr>
          <p:cNvPr id="15" name="Text 3"/>
          <p:cNvSpPr/>
          <p:nvPr/>
        </p:nvSpPr>
        <p:spPr>
          <a:xfrm>
            <a:off x="978408" y="5806440"/>
            <a:ext cx="6025896"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Delivery Partners</a:t>
            </a:r>
            <a:endParaRPr lang="en-US" sz="1920" dirty="0"/>
          </a:p>
        </p:txBody>
      </p:sp>
      <p:sp>
        <p:nvSpPr>
          <p:cNvPr id="16" name="Text 4"/>
          <p:cNvSpPr/>
          <p:nvPr/>
        </p:nvSpPr>
        <p:spPr>
          <a:xfrm>
            <a:off x="978408" y="6291072"/>
            <a:ext cx="6025896"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Receive delivery notifications, update order status, communicate with customers.</a:t>
            </a:r>
            <a:endParaRPr lang="en-US" sz="1530" dirty="0"/>
          </a:p>
        </p:txBody>
      </p:sp>
      <p:sp>
        <p:nvSpPr>
          <p:cNvPr id="17" name="Text 5"/>
          <p:cNvSpPr/>
          <p:nvPr/>
        </p:nvSpPr>
        <p:spPr>
          <a:xfrm>
            <a:off x="7708392" y="4334256"/>
            <a:ext cx="6025896"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Restaurant Partners</a:t>
            </a:r>
            <a:endParaRPr lang="en-US" sz="1920" dirty="0"/>
          </a:p>
        </p:txBody>
      </p:sp>
      <p:sp>
        <p:nvSpPr>
          <p:cNvPr id="18" name="Text 6"/>
          <p:cNvSpPr/>
          <p:nvPr/>
        </p:nvSpPr>
        <p:spPr>
          <a:xfrm>
            <a:off x="7708392" y="4809744"/>
            <a:ext cx="6025896"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Manage menus, receive/manage incoming orders, monitor analytics.</a:t>
            </a:r>
            <a:endParaRPr lang="en-US" sz="1530" dirty="0"/>
          </a:p>
        </p:txBody>
      </p:sp>
      <p:sp>
        <p:nvSpPr>
          <p:cNvPr id="19" name="Text 7"/>
          <p:cNvSpPr/>
          <p:nvPr/>
        </p:nvSpPr>
        <p:spPr>
          <a:xfrm>
            <a:off x="7708392" y="5806440"/>
            <a:ext cx="6025896" cy="310896"/>
          </a:xfrm>
          <a:prstGeom prst="rect">
            <a:avLst/>
          </a:prstGeom>
          <a:noFill/>
          <a:ln/>
        </p:spPr>
        <p:txBody>
          <a:bodyPr wrap="none" lIns="0" tIns="0" rIns="0" bIns="0" rtlCol="0" anchor="ctr"/>
          <a:lstStyle/>
          <a:p>
            <a:pPr marL="0" indent="0" algn="l">
              <a:lnSpc>
                <a:spcPts val="2400"/>
              </a:lnSpc>
              <a:buNone/>
            </a:pPr>
            <a:r>
              <a:rPr lang="en-US" sz="1920" dirty="0">
                <a:solidFill>
                  <a:srgbClr val="D7D7D7"/>
                </a:solidFill>
                <a:latin typeface="思源黑体-思源黑体-Regular" pitchFamily="34" charset="0"/>
                <a:ea typeface="思源黑体-思源黑体-Regular" pitchFamily="34" charset="-122"/>
                <a:cs typeface="思源黑体-思源黑体-Regular" pitchFamily="34" charset="-120"/>
              </a:rPr>
              <a:t>Admin</a:t>
            </a:r>
            <a:endParaRPr lang="en-US" sz="1920" dirty="0"/>
          </a:p>
        </p:txBody>
      </p:sp>
      <p:sp>
        <p:nvSpPr>
          <p:cNvPr id="20" name="Text 8"/>
          <p:cNvSpPr/>
          <p:nvPr/>
        </p:nvSpPr>
        <p:spPr>
          <a:xfrm>
            <a:off x="7708392" y="6291072"/>
            <a:ext cx="6025896" cy="548640"/>
          </a:xfrm>
          <a:prstGeom prst="rect">
            <a:avLst/>
          </a:prstGeom>
          <a:noFill/>
          <a:ln/>
        </p:spPr>
        <p:txBody>
          <a:bodyPr wrap="square" lIns="0" tIns="0" rIns="0" bIns="0" rtlCol="0" anchor="ctr"/>
          <a:lstStyle/>
          <a:p>
            <a:pPr marL="0" indent="0" algn="l">
              <a:lnSpc>
                <a:spcPts val="2150"/>
              </a:lnSpc>
              <a:buNone/>
            </a:pPr>
            <a:r>
              <a:rPr lang="en-US" sz="1530" dirty="0">
                <a:solidFill>
                  <a:srgbClr val="D7D7D7"/>
                </a:solidFill>
                <a:latin typeface="思源黑体-思源黑体-Regular" pitchFamily="34" charset="0"/>
                <a:ea typeface="思源黑体-思源黑体-Regular" pitchFamily="34" charset="-122"/>
                <a:cs typeface="思源黑体-思源黑体-Regular" pitchFamily="34" charset="-120"/>
              </a:rPr>
              <a:t> Oversee users, restaurants, orders, analytics, and system content.</a:t>
            </a:r>
            <a:endParaRPr lang="en-US" sz="153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5824728"/>
            <a:ext cx="13267944" cy="27432"/>
          </a:xfrm>
          <a:prstGeom prst="rect">
            <a:avLst/>
          </a:prstGeom>
        </p:spPr>
      </p:pic>
      <p:sp>
        <p:nvSpPr>
          <p:cNvPr id="5" name="Text 0"/>
          <p:cNvSpPr/>
          <p:nvPr/>
        </p:nvSpPr>
        <p:spPr>
          <a:xfrm>
            <a:off x="685800" y="1737360"/>
            <a:ext cx="13267944" cy="1828800"/>
          </a:xfrm>
          <a:prstGeom prst="rect">
            <a:avLst/>
          </a:prstGeom>
          <a:noFill/>
          <a:ln/>
        </p:spPr>
        <p:txBody>
          <a:bodyPr wrap="none" lIns="0" tIns="0" rIns="0" bIns="0" rtlCol="0" anchor="ctr"/>
          <a:lstStyle/>
          <a:p>
            <a:pPr marL="0" indent="0" algn="l">
              <a:lnSpc>
                <a:spcPts val="14400"/>
              </a:lnSpc>
              <a:buNone/>
            </a:pPr>
            <a:r>
              <a:rPr lang="en-US" sz="11520" dirty="0">
                <a:solidFill>
                  <a:srgbClr val="EFE396"/>
                </a:solidFill>
                <a:latin typeface="思源黑体-思源黑体-Regular" pitchFamily="34" charset="0"/>
                <a:ea typeface="思源黑体-思源黑体-Regular" pitchFamily="34" charset="-122"/>
                <a:cs typeface="思源黑体-思源黑体-Regular" pitchFamily="34" charset="-120"/>
              </a:rPr>
              <a:t>04</a:t>
            </a:r>
            <a:endParaRPr lang="en-US" sz="11520" dirty="0"/>
          </a:p>
        </p:txBody>
      </p:sp>
      <p:sp>
        <p:nvSpPr>
          <p:cNvPr id="6" name="Text 1"/>
          <p:cNvSpPr/>
          <p:nvPr/>
        </p:nvSpPr>
        <p:spPr>
          <a:xfrm>
            <a:off x="685800" y="3785616"/>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7" name="Text 2"/>
          <p:cNvSpPr/>
          <p:nvPr/>
        </p:nvSpPr>
        <p:spPr>
          <a:xfrm>
            <a:off x="685800" y="4270248"/>
            <a:ext cx="13267944" cy="274320"/>
          </a:xfrm>
          <a:prstGeom prst="rect">
            <a:avLst/>
          </a:prstGeom>
          <a:noFill/>
          <a:ln/>
        </p:spPr>
        <p:txBody>
          <a:bodyPr wrap="none" lIns="0" tIns="0" rIns="0" bIns="0" rtlCol="0" anchor="ctr"/>
          <a:lstStyle/>
          <a:p>
            <a:pPr marL="0" indent="0" algn="l">
              <a:lnSpc>
                <a:spcPts val="2150"/>
              </a:lnSpc>
              <a:buNone/>
            </a:pPr>
            <a:endParaRPr lang="en-US" sz="1530" dirty="0"/>
          </a:p>
        </p:txBody>
      </p:sp>
      <p:sp>
        <p:nvSpPr>
          <p:cNvPr id="8" name="Text 3"/>
          <p:cNvSpPr/>
          <p:nvPr/>
        </p:nvSpPr>
        <p:spPr>
          <a:xfrm>
            <a:off x="685800" y="4764024"/>
            <a:ext cx="13267944" cy="841248"/>
          </a:xfrm>
          <a:prstGeom prst="rect">
            <a:avLst/>
          </a:prstGeom>
          <a:noFill/>
          <a:ln/>
        </p:spPr>
        <p:txBody>
          <a:bodyPr wrap="none" lIns="0" tIns="0" rIns="0" bIns="0" rtlCol="0" anchor="ctr"/>
          <a:lstStyle/>
          <a:p>
            <a:pPr marL="0" indent="0" algn="r">
              <a:lnSpc>
                <a:spcPts val="6620"/>
              </a:lnSpc>
              <a:buNone/>
            </a:pPr>
            <a:r>
              <a:rPr lang="en-US" sz="5290" dirty="0">
                <a:solidFill>
                  <a:srgbClr val="EFE396"/>
                </a:solidFill>
                <a:latin typeface="思源黑体-思源黑体-Regular" pitchFamily="34" charset="0"/>
                <a:ea typeface="思源黑体-思源黑体-Regular" pitchFamily="34" charset="-122"/>
                <a:cs typeface="思源黑体-思源黑体-Regular" pitchFamily="34" charset="-120"/>
              </a:rPr>
              <a:t>System Features</a:t>
            </a:r>
            <a:endParaRPr lang="en-US" sz="5290" dirty="0"/>
          </a:p>
        </p:txBody>
      </p:sp>
      <p:sp>
        <p:nvSpPr>
          <p:cNvPr id="9" name="Text 4"/>
          <p:cNvSpPr/>
          <p:nvPr/>
        </p:nvSpPr>
        <p:spPr>
          <a:xfrm>
            <a:off x="685800" y="6071616"/>
            <a:ext cx="13267944" cy="219456"/>
          </a:xfrm>
          <a:prstGeom prst="rect">
            <a:avLst/>
          </a:prstGeom>
          <a:noFill/>
          <a:ln/>
        </p:spPr>
        <p:txBody>
          <a:bodyPr wrap="none" lIns="0" tIns="0" rIns="0" bIns="0" rtlCol="0" anchor="ctr"/>
          <a:lstStyle/>
          <a:p>
            <a:pPr marL="0" indent="0" algn="l">
              <a:lnSpc>
                <a:spcPts val="1720"/>
              </a:lnSpc>
              <a:buNone/>
            </a:pPr>
            <a:r>
              <a:rPr lang="en-US" sz="1220" dirty="0">
                <a:solidFill>
                  <a:srgbClr val="D7D7D7"/>
                </a:solidFill>
                <a:latin typeface="思源黑体-思源黑体-Regular" pitchFamily="34" charset="0"/>
                <a:ea typeface="思源黑体-思源黑体-Regular" pitchFamily="34" charset="-122"/>
                <a:cs typeface="思源黑体-思源黑体-Regular" pitchFamily="34" charset="-120"/>
              </a:rPr>
              <a:t> </a:t>
            </a:r>
            <a:endParaRPr lang="en-US" sz="12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1013</Words>
  <Application>Microsoft Office PowerPoint</Application>
  <PresentationFormat>Custom</PresentationFormat>
  <Paragraphs>170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Times New Roman</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jagadeeshpuppala01@gmail.com</cp:lastModifiedBy>
  <cp:revision>2</cp:revision>
  <dcterms:created xsi:type="dcterms:W3CDTF">2025-09-06T12:07:53Z</dcterms:created>
  <dcterms:modified xsi:type="dcterms:W3CDTF">2025-09-06T12:13:44Z</dcterms:modified>
</cp:coreProperties>
</file>